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Shape 135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Shape 136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Shape 13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Shape 138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 Scanner</a:t>
            </a:r>
            <a:endParaRPr/>
          </a:p>
        </p:txBody>
      </p:sp>
      <p:sp>
        <p:nvSpPr>
          <p:cNvPr id="139" name="Shape 139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Witold Zolnowski</a:t>
            </a:r>
            <a:endParaRPr/>
          </a:p>
        </p:txBody>
      </p:sp>
      <p:pic>
        <p:nvPicPr>
          <p:cNvPr descr="Mobile View" id="140" name="Shape 140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 b="0"/>
          </a:p>
        </p:txBody>
      </p:sp>
      <p:sp>
        <p:nvSpPr>
          <p:cNvPr id="192" name="Shape 192"/>
          <p:cNvSpPr txBox="1"/>
          <p:nvPr>
            <p:ph type="title"/>
          </p:nvPr>
        </p:nvSpPr>
        <p:spPr>
          <a:xfrm>
            <a:off x="729450" y="1745716"/>
            <a:ext cx="7021200" cy="22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➔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Request data from multiple markets simultaneously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➔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Analyse data, and display results 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➔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Update data in a real time 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➔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Save data to database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➔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Run scheduled scan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➔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Email scan results</a:t>
            </a:r>
            <a:endParaRPr b="0"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Cross-platform ( Electron )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Node.js 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MongoDB</a:t>
            </a:r>
            <a:endParaRPr/>
          </a:p>
          <a:p>
            <a:pPr indent="0" lvl="0" marL="45720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600" y="676925"/>
            <a:ext cx="3959800" cy="388732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Shape 20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diagram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Shape 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325" y="152400"/>
            <a:ext cx="824133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Shape 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1350" y="764100"/>
            <a:ext cx="5712400" cy="41326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 txBox="1"/>
          <p:nvPr/>
        </p:nvSpPr>
        <p:spPr>
          <a:xfrm>
            <a:off x="1551400" y="246750"/>
            <a:ext cx="57123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PROCESS FLOW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Shape 226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Results &amp; Options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227" name="Shape 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0888" y="51200"/>
            <a:ext cx="6562224" cy="45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4263" y="345300"/>
            <a:ext cx="4435475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Individual result element</a:t>
            </a:r>
            <a:endParaRPr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Results page draft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200" y="118650"/>
            <a:ext cx="7469976" cy="4442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Shape 246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Scheduler &amp; Emailer</a:t>
            </a:r>
            <a:endParaRPr sz="1400">
              <a:solidFill>
                <a:schemeClr val="lt1"/>
              </a:solidFill>
            </a:endParaRPr>
          </a:p>
        </p:txBody>
      </p:sp>
      <p:pic>
        <p:nvPicPr>
          <p:cNvPr id="247" name="Shape 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900" y="186125"/>
            <a:ext cx="7099054" cy="444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Shape 146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FFFFFF"/>
                </a:solidFill>
              </a:rPr>
              <a:t>What?</a:t>
            </a:r>
            <a:endParaRPr sz="2400" u="sng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FFFFFF"/>
                </a:solidFill>
              </a:rPr>
              <a:t>Why?</a:t>
            </a:r>
            <a:endParaRPr sz="2400" u="sng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FFFFFF"/>
                </a:solidFill>
              </a:rPr>
              <a:t>How?!</a:t>
            </a:r>
            <a:endParaRPr sz="2400" u="sng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2" name="Shape 252"/>
          <p:cNvCxnSpPr/>
          <p:nvPr/>
        </p:nvCxnSpPr>
        <p:spPr>
          <a:xfrm>
            <a:off x="4067669" y="3263604"/>
            <a:ext cx="4650900" cy="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3" name="Shape 253"/>
          <p:cNvCxnSpPr/>
          <p:nvPr/>
        </p:nvCxnSpPr>
        <p:spPr>
          <a:xfrm>
            <a:off x="662650" y="3263604"/>
            <a:ext cx="32184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4" name="Shape 2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grpSp>
        <p:nvGrpSpPr>
          <p:cNvPr id="255" name="Shape 255"/>
          <p:cNvGrpSpPr/>
          <p:nvPr/>
        </p:nvGrpSpPr>
        <p:grpSpPr>
          <a:xfrm>
            <a:off x="6351073" y="2744105"/>
            <a:ext cx="1029024" cy="1039007"/>
            <a:chOff x="4515523" y="2678730"/>
            <a:chExt cx="1029024" cy="1039007"/>
          </a:xfrm>
        </p:grpSpPr>
        <p:sp>
          <p:nvSpPr>
            <p:cNvPr id="256" name="Shape 256"/>
            <p:cNvSpPr txBox="1"/>
            <p:nvPr/>
          </p:nvSpPr>
          <p:spPr>
            <a:xfrm>
              <a:off x="4515523" y="2856437"/>
              <a:ext cx="1029000" cy="861300"/>
            </a:xfrm>
            <a:prstGeom prst="rect">
              <a:avLst/>
            </a:pr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Front End 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7" name="Shape 257"/>
            <p:cNvSpPr txBox="1"/>
            <p:nvPr/>
          </p:nvSpPr>
          <p:spPr>
            <a:xfrm>
              <a:off x="4515547" y="2678730"/>
              <a:ext cx="1029000" cy="164100"/>
            </a:xfrm>
            <a:prstGeom prst="rect">
              <a:avLst/>
            </a:pr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AUG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58" name="Shape 258"/>
          <p:cNvGrpSpPr/>
          <p:nvPr/>
        </p:nvGrpSpPr>
        <p:grpSpPr>
          <a:xfrm>
            <a:off x="4794433" y="2744043"/>
            <a:ext cx="1029003" cy="1039108"/>
            <a:chOff x="2958883" y="2678668"/>
            <a:chExt cx="1029003" cy="1039108"/>
          </a:xfrm>
        </p:grpSpPr>
        <p:sp>
          <p:nvSpPr>
            <p:cNvPr id="259" name="Shape 259"/>
            <p:cNvSpPr txBox="1"/>
            <p:nvPr/>
          </p:nvSpPr>
          <p:spPr>
            <a:xfrm>
              <a:off x="2958883" y="2856475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Price Algorithm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0" name="Shape 260"/>
            <p:cNvSpPr txBox="1"/>
            <p:nvPr/>
          </p:nvSpPr>
          <p:spPr>
            <a:xfrm>
              <a:off x="2958886" y="2678668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JUL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61" name="Shape 261"/>
          <p:cNvGrpSpPr/>
          <p:nvPr/>
        </p:nvGrpSpPr>
        <p:grpSpPr>
          <a:xfrm>
            <a:off x="3237800" y="2744105"/>
            <a:ext cx="1029000" cy="1038995"/>
            <a:chOff x="1402250" y="2678730"/>
            <a:chExt cx="1029000" cy="1038995"/>
          </a:xfrm>
        </p:grpSpPr>
        <p:sp>
          <p:nvSpPr>
            <p:cNvPr id="262" name="Shape 262"/>
            <p:cNvSpPr txBox="1"/>
            <p:nvPr/>
          </p:nvSpPr>
          <p:spPr>
            <a:xfrm>
              <a:off x="1402250" y="2856425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Market Modules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3" name="Shape 263"/>
            <p:cNvSpPr txBox="1"/>
            <p:nvPr/>
          </p:nvSpPr>
          <p:spPr>
            <a:xfrm>
              <a:off x="1402250" y="267873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JUN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64" name="Shape 264"/>
          <p:cNvGrpSpPr/>
          <p:nvPr/>
        </p:nvGrpSpPr>
        <p:grpSpPr>
          <a:xfrm>
            <a:off x="1712065" y="2744055"/>
            <a:ext cx="1029012" cy="1039104"/>
            <a:chOff x="-123485" y="2678680"/>
            <a:chExt cx="1029012" cy="1039104"/>
          </a:xfrm>
        </p:grpSpPr>
        <p:sp>
          <p:nvSpPr>
            <p:cNvPr id="265" name="Shape 265"/>
            <p:cNvSpPr txBox="1"/>
            <p:nvPr/>
          </p:nvSpPr>
          <p:spPr>
            <a:xfrm>
              <a:off x="-123485" y="2856484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Documentation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6" name="Shape 266"/>
            <p:cNvSpPr txBox="1"/>
            <p:nvPr/>
          </p:nvSpPr>
          <p:spPr>
            <a:xfrm>
              <a:off x="-123473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Wireframes  -- https://wireframepro.mockflow.com</a:t>
            </a:r>
            <a:endParaRPr>
              <a:solidFill>
                <a:schemeClr val="accent5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accent5"/>
                </a:solidFill>
              </a:rPr>
              <a:t>UML charts  --  https://www.lucidcharts.com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Cryptocurrencies and why should you care!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Cryptocurrency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Arbitrage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Why cryptocurrency markets</a:t>
            </a:r>
            <a:r>
              <a:rPr b="1" lang="en" sz="1600">
                <a:solidFill>
                  <a:schemeClr val="dk1"/>
                </a:solidFill>
              </a:rPr>
              <a:t>?</a:t>
            </a:r>
            <a:endParaRPr b="1" sz="1600">
              <a:solidFill>
                <a:schemeClr val="dk1"/>
              </a:solidFill>
            </a:endParaRPr>
          </a:p>
          <a:p>
            <a:pPr indent="-311150" lvl="0" marL="457200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‘Wild west’ of investing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Very volatile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Relatively inefficient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Opportunities for arbitrage &amp; automated trading</a:t>
            </a:r>
            <a:endParaRPr/>
          </a:p>
          <a:p>
            <a:pPr indent="0" lvl="0" marL="45720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Overview  of crypto space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1600 crypto currencies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Over 11000 markets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Total market cap of over $250 billion </a:t>
            </a:r>
            <a:endParaRPr/>
          </a:p>
          <a:p>
            <a:pPr indent="0" lvl="0" marL="457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 markets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Arbitrage</a:t>
            </a:r>
            <a:endParaRPr/>
          </a:p>
        </p:txBody>
      </p:sp>
      <p:sp>
        <p:nvSpPr>
          <p:cNvPr id="169" name="Shape 16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Arbitrage between</a:t>
            </a:r>
            <a:r>
              <a:rPr lang="en"/>
              <a:t> </a:t>
            </a:r>
            <a:r>
              <a:rPr b="1" lang="en" sz="1600">
                <a:solidFill>
                  <a:schemeClr val="dk1"/>
                </a:solidFill>
              </a:rPr>
              <a:t>markets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Buy at Market 1 for $1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Sell at Market 2 for $1.01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Quick turnover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u="sng"/>
              <a:t>Small PROFIT at MINIMAL risk</a:t>
            </a:r>
            <a:endParaRPr b="1" u="sng"/>
          </a:p>
          <a:p>
            <a:pPr indent="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75" name="Shape 17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Why you can’t do it manually: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Too many currencies traded at too many markets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 order to be </a:t>
            </a:r>
            <a:r>
              <a:rPr lang="en"/>
              <a:t>competitive, automated trading at razor thin margins is a must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through automation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 Scanner</a:t>
            </a:r>
            <a:endParaRPr/>
          </a:p>
        </p:txBody>
      </p:sp>
      <p:sp>
        <p:nvSpPr>
          <p:cNvPr id="186" name="Shape 18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dk1"/>
                </a:solidFill>
              </a:rPr>
              <a:t>Desktop</a:t>
            </a:r>
            <a:r>
              <a:rPr b="1" lang="en" sz="1600">
                <a:solidFill>
                  <a:schemeClr val="dk1"/>
                </a:solidFill>
              </a:rPr>
              <a:t> application</a:t>
            </a:r>
            <a:endParaRPr b="1" sz="1600">
              <a:solidFill>
                <a:schemeClr val="dk1"/>
              </a:solidFill>
            </a:endParaRPr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Able to scan hundreds of currencies listed at dozens of markets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will store data for future, long term analysis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Eventually, it will be able to take action on identified opportunities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